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wdp" ContentType="image/vnd.ms-photo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8" r:id="rId3"/>
    <p:sldId id="259" r:id="rId4"/>
    <p:sldId id="260" r:id="rId5"/>
    <p:sldId id="261" r:id="rId6"/>
    <p:sldId id="262" r:id="rId7"/>
    <p:sldId id="264" r:id="rId8"/>
    <p:sldId id="263" r:id="rId9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9D04"/>
    <a:srgbClr val="6666FF"/>
    <a:srgbClr val="FD6666"/>
    <a:srgbClr val="108001"/>
    <a:srgbClr val="CCCCCC"/>
    <a:srgbClr val="FFED61"/>
    <a:srgbClr val="074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49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-1488" y="-1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2.jpe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89DC77-00BF-4E3E-80F8-B34D0A33CA65}" type="datetimeFigureOut">
              <a:rPr lang="pt-BR" smtClean="0"/>
              <a:t>17/08/18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416E20-A215-468F-A705-D317C98FFBC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7769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117EBA-18FA-504E-AE64-70258D2045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40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117EBA-18FA-504E-AE64-70258D2045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400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117EBA-18FA-504E-AE64-70258D2045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400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117EBA-18FA-504E-AE64-70258D2045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400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117EBA-18FA-504E-AE64-70258D2045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400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117EBA-18FA-504E-AE64-70258D2045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40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17/08/18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0470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17/08/18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4215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17/08/18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6954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17/08/18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7276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17/08/18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7453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71487" y="1825625"/>
            <a:ext cx="2900363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3486150" y="1825625"/>
            <a:ext cx="2900363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17/08/18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5656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17/08/18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6176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17/08/18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613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17/08/18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7864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17/08/18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8773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17/08/18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8625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80CAFD-68A7-483F-9EB4-EB746B7AC46D}" type="datetimeFigureOut">
              <a:rPr lang="pt-BR" smtClean="0"/>
              <a:t>17/08/18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156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1" Type="http://schemas.microsoft.com/office/2007/relationships/hdphoto" Target="../media/hdphoto7.wdp"/><Relationship Id="rId12" Type="http://schemas.microsoft.com/office/2007/relationships/hdphoto" Target="../media/hdphoto8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microsoft.com/office/2007/relationships/hdphoto" Target="../media/hdphoto1.wdp"/><Relationship Id="rId4" Type="http://schemas.openxmlformats.org/officeDocument/2006/relationships/image" Target="../media/image2.jpeg"/><Relationship Id="rId5" Type="http://schemas.microsoft.com/office/2007/relationships/hdphoto" Target="../media/hdphoto2.wdp"/><Relationship Id="rId6" Type="http://schemas.openxmlformats.org/officeDocument/2006/relationships/image" Target="../media/image3.jpeg"/><Relationship Id="rId7" Type="http://schemas.microsoft.com/office/2007/relationships/hdphoto" Target="../media/hdphoto3.wdp"/><Relationship Id="rId8" Type="http://schemas.microsoft.com/office/2007/relationships/hdphoto" Target="../media/hdphoto4.wdp"/><Relationship Id="rId9" Type="http://schemas.microsoft.com/office/2007/relationships/hdphoto" Target="../media/hdphoto5.wdp"/><Relationship Id="rId10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upo 27"/>
          <p:cNvGrpSpPr/>
          <p:nvPr/>
        </p:nvGrpSpPr>
        <p:grpSpPr>
          <a:xfrm>
            <a:off x="3071447" y="3097236"/>
            <a:ext cx="2944842" cy="1430213"/>
            <a:chOff x="4010231" y="5069059"/>
            <a:chExt cx="2944842" cy="1430213"/>
          </a:xfrm>
        </p:grpSpPr>
        <p:grpSp>
          <p:nvGrpSpPr>
            <p:cNvPr id="29" name="Grupo 28"/>
            <p:cNvGrpSpPr/>
            <p:nvPr/>
          </p:nvGrpSpPr>
          <p:grpSpPr>
            <a:xfrm>
              <a:off x="4010231" y="5069059"/>
              <a:ext cx="422031" cy="1430213"/>
              <a:chOff x="647114" y="2011681"/>
              <a:chExt cx="422031" cy="1430213"/>
            </a:xfrm>
          </p:grpSpPr>
          <p:sp>
            <p:nvSpPr>
              <p:cNvPr id="55" name="Retângulo 54"/>
              <p:cNvSpPr/>
              <p:nvPr/>
            </p:nvSpPr>
            <p:spPr>
              <a:xfrm>
                <a:off x="647114" y="2011681"/>
                <a:ext cx="422031" cy="422031"/>
              </a:xfrm>
              <a:prstGeom prst="rect">
                <a:avLst/>
              </a:prstGeom>
              <a:solidFill>
                <a:srgbClr val="003399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55"/>
              <p:cNvSpPr/>
              <p:nvPr/>
            </p:nvSpPr>
            <p:spPr>
              <a:xfrm>
                <a:off x="647114" y="2515772"/>
                <a:ext cx="422031" cy="422031"/>
              </a:xfrm>
              <a:prstGeom prst="rect">
                <a:avLst/>
              </a:prstGeom>
              <a:solidFill>
                <a:srgbClr val="003399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56"/>
              <p:cNvSpPr/>
              <p:nvPr/>
            </p:nvSpPr>
            <p:spPr>
              <a:xfrm>
                <a:off x="647114" y="3019863"/>
                <a:ext cx="422031" cy="422031"/>
              </a:xfrm>
              <a:prstGeom prst="rect">
                <a:avLst/>
              </a:prstGeom>
              <a:solidFill>
                <a:srgbClr val="003399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30" name="Grupo 29"/>
            <p:cNvGrpSpPr/>
            <p:nvPr/>
          </p:nvGrpSpPr>
          <p:grpSpPr>
            <a:xfrm>
              <a:off x="4514324" y="5069059"/>
              <a:ext cx="422031" cy="1430213"/>
              <a:chOff x="647114" y="2011681"/>
              <a:chExt cx="422031" cy="1430213"/>
            </a:xfrm>
          </p:grpSpPr>
          <p:sp>
            <p:nvSpPr>
              <p:cNvPr id="52" name="Retângulo 51"/>
              <p:cNvSpPr/>
              <p:nvPr/>
            </p:nvSpPr>
            <p:spPr>
              <a:xfrm>
                <a:off x="647114" y="2011681"/>
                <a:ext cx="422031" cy="422031"/>
              </a:xfrm>
              <a:prstGeom prst="rect">
                <a:avLst/>
              </a:prstGeom>
              <a:solidFill>
                <a:srgbClr val="FFEF3C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3" name="Retângulo 52"/>
              <p:cNvSpPr/>
              <p:nvPr/>
            </p:nvSpPr>
            <p:spPr>
              <a:xfrm>
                <a:off x="647114" y="2515772"/>
                <a:ext cx="422031" cy="422031"/>
              </a:xfrm>
              <a:prstGeom prst="rect">
                <a:avLst/>
              </a:prstGeom>
              <a:solidFill>
                <a:srgbClr val="FFEF3C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4" name="Retângulo 53"/>
              <p:cNvSpPr/>
              <p:nvPr/>
            </p:nvSpPr>
            <p:spPr>
              <a:xfrm>
                <a:off x="647114" y="3019863"/>
                <a:ext cx="422031" cy="422031"/>
              </a:xfrm>
              <a:prstGeom prst="rect">
                <a:avLst/>
              </a:prstGeom>
              <a:solidFill>
                <a:srgbClr val="FFEF3C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31" name="Grupo 30"/>
            <p:cNvGrpSpPr/>
            <p:nvPr/>
          </p:nvGrpSpPr>
          <p:grpSpPr>
            <a:xfrm>
              <a:off x="5020763" y="5069059"/>
              <a:ext cx="422031" cy="1430213"/>
              <a:chOff x="647114" y="2011681"/>
              <a:chExt cx="422031" cy="1430213"/>
            </a:xfrm>
          </p:grpSpPr>
          <p:sp>
            <p:nvSpPr>
              <p:cNvPr id="49" name="Retângulo 48"/>
              <p:cNvSpPr/>
              <p:nvPr/>
            </p:nvSpPr>
            <p:spPr>
              <a:xfrm>
                <a:off x="647114" y="2011681"/>
                <a:ext cx="422031" cy="422031"/>
              </a:xfrm>
              <a:prstGeom prst="rect">
                <a:avLst/>
              </a:prstGeom>
              <a:solidFill>
                <a:srgbClr val="4EDAFF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0" name="Retângulo 49"/>
              <p:cNvSpPr/>
              <p:nvPr/>
            </p:nvSpPr>
            <p:spPr>
              <a:xfrm>
                <a:off x="647114" y="2515772"/>
                <a:ext cx="422031" cy="422031"/>
              </a:xfrm>
              <a:prstGeom prst="rect">
                <a:avLst/>
              </a:prstGeom>
              <a:solidFill>
                <a:srgbClr val="4EDAFF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1" name="Retângulo 50"/>
              <p:cNvSpPr/>
              <p:nvPr/>
            </p:nvSpPr>
            <p:spPr>
              <a:xfrm>
                <a:off x="647114" y="3019863"/>
                <a:ext cx="422031" cy="422031"/>
              </a:xfrm>
              <a:prstGeom prst="rect">
                <a:avLst/>
              </a:prstGeom>
              <a:solidFill>
                <a:srgbClr val="4EDAFF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32" name="Grupo 31"/>
            <p:cNvGrpSpPr/>
            <p:nvPr/>
          </p:nvGrpSpPr>
          <p:grpSpPr>
            <a:xfrm>
              <a:off x="5524856" y="5069059"/>
              <a:ext cx="422031" cy="1430213"/>
              <a:chOff x="647114" y="2011681"/>
              <a:chExt cx="422031" cy="1430213"/>
            </a:xfrm>
          </p:grpSpPr>
          <p:sp>
            <p:nvSpPr>
              <p:cNvPr id="46" name="Retângulo 45"/>
              <p:cNvSpPr/>
              <p:nvPr/>
            </p:nvSpPr>
            <p:spPr>
              <a:xfrm>
                <a:off x="647114" y="2011681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7" name="Retângulo 46"/>
              <p:cNvSpPr/>
              <p:nvPr/>
            </p:nvSpPr>
            <p:spPr>
              <a:xfrm>
                <a:off x="647114" y="2515772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8" name="Retângulo 47"/>
              <p:cNvSpPr/>
              <p:nvPr/>
            </p:nvSpPr>
            <p:spPr>
              <a:xfrm>
                <a:off x="647114" y="3019863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33" name="Grupo 32"/>
            <p:cNvGrpSpPr/>
            <p:nvPr/>
          </p:nvGrpSpPr>
          <p:grpSpPr>
            <a:xfrm>
              <a:off x="6028949" y="5069059"/>
              <a:ext cx="422031" cy="1430213"/>
              <a:chOff x="647114" y="2011681"/>
              <a:chExt cx="422031" cy="1430213"/>
            </a:xfrm>
          </p:grpSpPr>
          <p:sp>
            <p:nvSpPr>
              <p:cNvPr id="43" name="Retângulo 42"/>
              <p:cNvSpPr/>
              <p:nvPr/>
            </p:nvSpPr>
            <p:spPr>
              <a:xfrm>
                <a:off x="647114" y="2011681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4" name="Retângulo 43"/>
              <p:cNvSpPr/>
              <p:nvPr/>
            </p:nvSpPr>
            <p:spPr>
              <a:xfrm>
                <a:off x="647114" y="2515772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5" name="Retângulo 44"/>
              <p:cNvSpPr/>
              <p:nvPr/>
            </p:nvSpPr>
            <p:spPr>
              <a:xfrm>
                <a:off x="647114" y="3019863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34" name="Grupo 33"/>
            <p:cNvGrpSpPr/>
            <p:nvPr/>
          </p:nvGrpSpPr>
          <p:grpSpPr>
            <a:xfrm>
              <a:off x="6533042" y="5069059"/>
              <a:ext cx="422031" cy="1430213"/>
              <a:chOff x="647114" y="2011681"/>
              <a:chExt cx="422031" cy="1430213"/>
            </a:xfrm>
          </p:grpSpPr>
          <p:sp>
            <p:nvSpPr>
              <p:cNvPr id="35" name="Retângulo 34"/>
              <p:cNvSpPr/>
              <p:nvPr/>
            </p:nvSpPr>
            <p:spPr>
              <a:xfrm>
                <a:off x="647114" y="2011681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6" name="Retângulo 35"/>
              <p:cNvSpPr/>
              <p:nvPr/>
            </p:nvSpPr>
            <p:spPr>
              <a:xfrm>
                <a:off x="647114" y="2515772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1" name="Retângulo 40"/>
              <p:cNvSpPr/>
              <p:nvPr/>
            </p:nvSpPr>
            <p:spPr>
              <a:xfrm>
                <a:off x="647114" y="3019863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3" name="Grupo 2"/>
          <p:cNvGrpSpPr/>
          <p:nvPr/>
        </p:nvGrpSpPr>
        <p:grpSpPr>
          <a:xfrm>
            <a:off x="711587" y="2482542"/>
            <a:ext cx="1432563" cy="1430213"/>
            <a:chOff x="1205129" y="994764"/>
            <a:chExt cx="1432563" cy="1430213"/>
          </a:xfrm>
        </p:grpSpPr>
        <p:sp>
          <p:nvSpPr>
            <p:cNvPr id="80" name="Retângulo 79"/>
            <p:cNvSpPr/>
            <p:nvPr/>
          </p:nvSpPr>
          <p:spPr>
            <a:xfrm>
              <a:off x="1205129" y="994764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Retângulo 80"/>
            <p:cNvSpPr/>
            <p:nvPr/>
          </p:nvSpPr>
          <p:spPr>
            <a:xfrm>
              <a:off x="1205129" y="1498855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2" name="Retângulo 81"/>
            <p:cNvSpPr/>
            <p:nvPr/>
          </p:nvSpPr>
          <p:spPr>
            <a:xfrm>
              <a:off x="1205129" y="2002946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Retângulo 76"/>
            <p:cNvSpPr/>
            <p:nvPr/>
          </p:nvSpPr>
          <p:spPr>
            <a:xfrm>
              <a:off x="1709222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8" name="Retângulo 77"/>
            <p:cNvSpPr/>
            <p:nvPr/>
          </p:nvSpPr>
          <p:spPr>
            <a:xfrm>
              <a:off x="1709222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Retângulo 78"/>
            <p:cNvSpPr/>
            <p:nvPr/>
          </p:nvSpPr>
          <p:spPr>
            <a:xfrm>
              <a:off x="1709222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4" name="Retângulo 73"/>
            <p:cNvSpPr/>
            <p:nvPr/>
          </p:nvSpPr>
          <p:spPr>
            <a:xfrm>
              <a:off x="2215661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5" name="Retângulo 74"/>
            <p:cNvSpPr/>
            <p:nvPr/>
          </p:nvSpPr>
          <p:spPr>
            <a:xfrm>
              <a:off x="2215661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6" name="Retângulo 75"/>
            <p:cNvSpPr/>
            <p:nvPr/>
          </p:nvSpPr>
          <p:spPr>
            <a:xfrm>
              <a:off x="2215661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87" name="Grupo 86"/>
          <p:cNvGrpSpPr/>
          <p:nvPr/>
        </p:nvGrpSpPr>
        <p:grpSpPr>
          <a:xfrm>
            <a:off x="5008103" y="964406"/>
            <a:ext cx="1432563" cy="1430213"/>
            <a:chOff x="1205129" y="994764"/>
            <a:chExt cx="1432563" cy="1430213"/>
          </a:xfrm>
        </p:grpSpPr>
        <p:sp>
          <p:nvSpPr>
            <p:cNvPr id="88" name="Retângulo 87"/>
            <p:cNvSpPr/>
            <p:nvPr/>
          </p:nvSpPr>
          <p:spPr>
            <a:xfrm>
              <a:off x="1205129" y="994764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9" name="Retângulo 88"/>
            <p:cNvSpPr/>
            <p:nvPr/>
          </p:nvSpPr>
          <p:spPr>
            <a:xfrm>
              <a:off x="1205129" y="1498855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0" name="Retângulo 89"/>
            <p:cNvSpPr/>
            <p:nvPr/>
          </p:nvSpPr>
          <p:spPr>
            <a:xfrm>
              <a:off x="1205129" y="2002946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1" name="Retângulo 90"/>
            <p:cNvSpPr/>
            <p:nvPr/>
          </p:nvSpPr>
          <p:spPr>
            <a:xfrm>
              <a:off x="1709222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2" name="Retângulo 91"/>
            <p:cNvSpPr/>
            <p:nvPr/>
          </p:nvSpPr>
          <p:spPr>
            <a:xfrm>
              <a:off x="1709222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3" name="Retângulo 92"/>
            <p:cNvSpPr/>
            <p:nvPr/>
          </p:nvSpPr>
          <p:spPr>
            <a:xfrm>
              <a:off x="1709222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4" name="Retângulo 93"/>
            <p:cNvSpPr/>
            <p:nvPr/>
          </p:nvSpPr>
          <p:spPr>
            <a:xfrm>
              <a:off x="2215661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5" name="Retângulo 94"/>
            <p:cNvSpPr/>
            <p:nvPr/>
          </p:nvSpPr>
          <p:spPr>
            <a:xfrm>
              <a:off x="2215661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8" name="Retângulo 97"/>
            <p:cNvSpPr/>
            <p:nvPr/>
          </p:nvSpPr>
          <p:spPr>
            <a:xfrm>
              <a:off x="2215661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99" name="Grupo 98"/>
          <p:cNvGrpSpPr/>
          <p:nvPr/>
        </p:nvGrpSpPr>
        <p:grpSpPr>
          <a:xfrm>
            <a:off x="1005837" y="4762560"/>
            <a:ext cx="1432563" cy="1430213"/>
            <a:chOff x="1205129" y="994764"/>
            <a:chExt cx="1432563" cy="1430213"/>
          </a:xfrm>
        </p:grpSpPr>
        <p:sp>
          <p:nvSpPr>
            <p:cNvPr id="111" name="Retângulo 110"/>
            <p:cNvSpPr/>
            <p:nvPr/>
          </p:nvSpPr>
          <p:spPr>
            <a:xfrm>
              <a:off x="1205129" y="994764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2" name="Retângulo 111"/>
            <p:cNvSpPr/>
            <p:nvPr/>
          </p:nvSpPr>
          <p:spPr>
            <a:xfrm>
              <a:off x="1205129" y="1498855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4" name="Retângulo 113"/>
            <p:cNvSpPr/>
            <p:nvPr/>
          </p:nvSpPr>
          <p:spPr>
            <a:xfrm>
              <a:off x="1205129" y="2002946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5" name="Retângulo 114"/>
            <p:cNvSpPr/>
            <p:nvPr/>
          </p:nvSpPr>
          <p:spPr>
            <a:xfrm>
              <a:off x="1709222" y="994764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7" name="Retângulo 116"/>
            <p:cNvSpPr/>
            <p:nvPr/>
          </p:nvSpPr>
          <p:spPr>
            <a:xfrm>
              <a:off x="1709222" y="1498855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8" name="Retângulo 117"/>
            <p:cNvSpPr/>
            <p:nvPr/>
          </p:nvSpPr>
          <p:spPr>
            <a:xfrm>
              <a:off x="1709222" y="2002946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0" name="Retângulo 119"/>
            <p:cNvSpPr/>
            <p:nvPr/>
          </p:nvSpPr>
          <p:spPr>
            <a:xfrm>
              <a:off x="2215661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1" name="Retângulo 120"/>
            <p:cNvSpPr/>
            <p:nvPr/>
          </p:nvSpPr>
          <p:spPr>
            <a:xfrm>
              <a:off x="2215661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2" name="Retângulo 121"/>
            <p:cNvSpPr/>
            <p:nvPr/>
          </p:nvSpPr>
          <p:spPr>
            <a:xfrm>
              <a:off x="2215661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23" name="Grupo 122"/>
          <p:cNvGrpSpPr/>
          <p:nvPr/>
        </p:nvGrpSpPr>
        <p:grpSpPr>
          <a:xfrm>
            <a:off x="6906057" y="4762560"/>
            <a:ext cx="1432563" cy="1430213"/>
            <a:chOff x="1205129" y="994764"/>
            <a:chExt cx="1432563" cy="1430213"/>
          </a:xfrm>
        </p:grpSpPr>
        <p:sp>
          <p:nvSpPr>
            <p:cNvPr id="124" name="Retângulo 123"/>
            <p:cNvSpPr/>
            <p:nvPr/>
          </p:nvSpPr>
          <p:spPr>
            <a:xfrm>
              <a:off x="1205129" y="994764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5" name="Retângulo 124"/>
            <p:cNvSpPr/>
            <p:nvPr/>
          </p:nvSpPr>
          <p:spPr>
            <a:xfrm>
              <a:off x="1205129" y="1498855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6" name="Retângulo 125"/>
            <p:cNvSpPr/>
            <p:nvPr/>
          </p:nvSpPr>
          <p:spPr>
            <a:xfrm>
              <a:off x="1205129" y="2002946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7" name="Retângulo 126"/>
            <p:cNvSpPr/>
            <p:nvPr/>
          </p:nvSpPr>
          <p:spPr>
            <a:xfrm>
              <a:off x="1709222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8" name="Retângulo 127"/>
            <p:cNvSpPr/>
            <p:nvPr/>
          </p:nvSpPr>
          <p:spPr>
            <a:xfrm>
              <a:off x="1709222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9" name="Retângulo 128"/>
            <p:cNvSpPr/>
            <p:nvPr/>
          </p:nvSpPr>
          <p:spPr>
            <a:xfrm>
              <a:off x="1709222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0" name="Retângulo 129"/>
            <p:cNvSpPr/>
            <p:nvPr/>
          </p:nvSpPr>
          <p:spPr>
            <a:xfrm>
              <a:off x="2215661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1" name="Retângulo 130"/>
            <p:cNvSpPr/>
            <p:nvPr/>
          </p:nvSpPr>
          <p:spPr>
            <a:xfrm>
              <a:off x="2215661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2" name="Retângulo 131"/>
            <p:cNvSpPr/>
            <p:nvPr/>
          </p:nvSpPr>
          <p:spPr>
            <a:xfrm>
              <a:off x="2215661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33" name="Grupo 132"/>
          <p:cNvGrpSpPr/>
          <p:nvPr/>
        </p:nvGrpSpPr>
        <p:grpSpPr>
          <a:xfrm>
            <a:off x="3827587" y="5184591"/>
            <a:ext cx="1432563" cy="1430213"/>
            <a:chOff x="1205129" y="994764"/>
            <a:chExt cx="1432563" cy="1430213"/>
          </a:xfrm>
        </p:grpSpPr>
        <p:sp>
          <p:nvSpPr>
            <p:cNvPr id="134" name="Retângulo 133"/>
            <p:cNvSpPr/>
            <p:nvPr/>
          </p:nvSpPr>
          <p:spPr>
            <a:xfrm>
              <a:off x="1205129" y="994764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5" name="Retângulo 134"/>
            <p:cNvSpPr/>
            <p:nvPr/>
          </p:nvSpPr>
          <p:spPr>
            <a:xfrm>
              <a:off x="1205129" y="1498855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6" name="Retângulo 135"/>
            <p:cNvSpPr/>
            <p:nvPr/>
          </p:nvSpPr>
          <p:spPr>
            <a:xfrm>
              <a:off x="1205129" y="2002946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7" name="Retângulo 136"/>
            <p:cNvSpPr/>
            <p:nvPr/>
          </p:nvSpPr>
          <p:spPr>
            <a:xfrm>
              <a:off x="1709222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8" name="Retângulo 137"/>
            <p:cNvSpPr/>
            <p:nvPr/>
          </p:nvSpPr>
          <p:spPr>
            <a:xfrm>
              <a:off x="1709222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9" name="Retângulo 138"/>
            <p:cNvSpPr/>
            <p:nvPr/>
          </p:nvSpPr>
          <p:spPr>
            <a:xfrm>
              <a:off x="1709222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0" name="Retângulo 139"/>
            <p:cNvSpPr/>
            <p:nvPr/>
          </p:nvSpPr>
          <p:spPr>
            <a:xfrm>
              <a:off x="2215661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1" name="Retângulo 140"/>
            <p:cNvSpPr/>
            <p:nvPr/>
          </p:nvSpPr>
          <p:spPr>
            <a:xfrm>
              <a:off x="2215661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2" name="Retângulo 141"/>
            <p:cNvSpPr/>
            <p:nvPr/>
          </p:nvSpPr>
          <p:spPr>
            <a:xfrm>
              <a:off x="2215661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43" name="Grupo 142"/>
          <p:cNvGrpSpPr/>
          <p:nvPr/>
        </p:nvGrpSpPr>
        <p:grpSpPr>
          <a:xfrm>
            <a:off x="2677537" y="953734"/>
            <a:ext cx="1432563" cy="1430213"/>
            <a:chOff x="1205129" y="994764"/>
            <a:chExt cx="1432563" cy="1430213"/>
          </a:xfrm>
        </p:grpSpPr>
        <p:sp>
          <p:nvSpPr>
            <p:cNvPr id="144" name="Retângulo 143"/>
            <p:cNvSpPr/>
            <p:nvPr/>
          </p:nvSpPr>
          <p:spPr>
            <a:xfrm>
              <a:off x="1205129" y="994764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5" name="Retângulo 144"/>
            <p:cNvSpPr/>
            <p:nvPr/>
          </p:nvSpPr>
          <p:spPr>
            <a:xfrm>
              <a:off x="1205129" y="1498855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6" name="Retângulo 145"/>
            <p:cNvSpPr/>
            <p:nvPr/>
          </p:nvSpPr>
          <p:spPr>
            <a:xfrm>
              <a:off x="1205129" y="2002946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7" name="Retângulo 146"/>
            <p:cNvSpPr/>
            <p:nvPr/>
          </p:nvSpPr>
          <p:spPr>
            <a:xfrm>
              <a:off x="1709222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8" name="Retângulo 147"/>
            <p:cNvSpPr/>
            <p:nvPr/>
          </p:nvSpPr>
          <p:spPr>
            <a:xfrm>
              <a:off x="1709222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9" name="Retângulo 148"/>
            <p:cNvSpPr/>
            <p:nvPr/>
          </p:nvSpPr>
          <p:spPr>
            <a:xfrm>
              <a:off x="1709222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0" name="Retângulo 149"/>
            <p:cNvSpPr/>
            <p:nvPr/>
          </p:nvSpPr>
          <p:spPr>
            <a:xfrm>
              <a:off x="2215661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1" name="Retângulo 150"/>
            <p:cNvSpPr/>
            <p:nvPr/>
          </p:nvSpPr>
          <p:spPr>
            <a:xfrm>
              <a:off x="2215661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2" name="Retângulo 151"/>
            <p:cNvSpPr/>
            <p:nvPr/>
          </p:nvSpPr>
          <p:spPr>
            <a:xfrm>
              <a:off x="2215661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53" name="Grupo 152"/>
          <p:cNvGrpSpPr/>
          <p:nvPr/>
        </p:nvGrpSpPr>
        <p:grpSpPr>
          <a:xfrm>
            <a:off x="7117072" y="2482542"/>
            <a:ext cx="1432563" cy="1430213"/>
            <a:chOff x="1205129" y="994764"/>
            <a:chExt cx="1432563" cy="1430213"/>
          </a:xfrm>
        </p:grpSpPr>
        <p:sp>
          <p:nvSpPr>
            <p:cNvPr id="154" name="Retângulo 153"/>
            <p:cNvSpPr/>
            <p:nvPr/>
          </p:nvSpPr>
          <p:spPr>
            <a:xfrm>
              <a:off x="1205129" y="994764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5" name="Retângulo 154"/>
            <p:cNvSpPr/>
            <p:nvPr/>
          </p:nvSpPr>
          <p:spPr>
            <a:xfrm>
              <a:off x="1205129" y="1498855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6" name="Retângulo 155"/>
            <p:cNvSpPr/>
            <p:nvPr/>
          </p:nvSpPr>
          <p:spPr>
            <a:xfrm>
              <a:off x="1205129" y="2002946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7" name="Retângulo 156"/>
            <p:cNvSpPr/>
            <p:nvPr/>
          </p:nvSpPr>
          <p:spPr>
            <a:xfrm>
              <a:off x="1709222" y="994764"/>
              <a:ext cx="422031" cy="422031"/>
            </a:xfrm>
            <a:prstGeom prst="rect">
              <a:avLst/>
            </a:prstGeom>
            <a:solidFill>
              <a:srgbClr val="4EDA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8" name="Retângulo 157"/>
            <p:cNvSpPr/>
            <p:nvPr/>
          </p:nvSpPr>
          <p:spPr>
            <a:xfrm>
              <a:off x="1709222" y="1498855"/>
              <a:ext cx="422031" cy="422031"/>
            </a:xfrm>
            <a:prstGeom prst="rect">
              <a:avLst/>
            </a:prstGeom>
            <a:solidFill>
              <a:srgbClr val="4EDA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9" name="Retângulo 158"/>
            <p:cNvSpPr/>
            <p:nvPr/>
          </p:nvSpPr>
          <p:spPr>
            <a:xfrm>
              <a:off x="1709222" y="2002946"/>
              <a:ext cx="422031" cy="422031"/>
            </a:xfrm>
            <a:prstGeom prst="rect">
              <a:avLst/>
            </a:prstGeom>
            <a:solidFill>
              <a:srgbClr val="4EDA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0" name="Retângulo 159"/>
            <p:cNvSpPr/>
            <p:nvPr/>
          </p:nvSpPr>
          <p:spPr>
            <a:xfrm>
              <a:off x="2215661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1" name="Retângulo 160"/>
            <p:cNvSpPr/>
            <p:nvPr/>
          </p:nvSpPr>
          <p:spPr>
            <a:xfrm>
              <a:off x="2215661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2" name="Retângulo 161"/>
            <p:cNvSpPr/>
            <p:nvPr/>
          </p:nvSpPr>
          <p:spPr>
            <a:xfrm>
              <a:off x="2215661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996432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846645" y="1527579"/>
            <a:ext cx="5879193" cy="2852707"/>
            <a:chOff x="846645" y="1527579"/>
            <a:chExt cx="5879193" cy="2852707"/>
          </a:xfrm>
        </p:grpSpPr>
        <p:sp>
          <p:nvSpPr>
            <p:cNvPr id="20" name="Rectangle 19"/>
            <p:cNvSpPr/>
            <p:nvPr/>
          </p:nvSpPr>
          <p:spPr>
            <a:xfrm>
              <a:off x="846645" y="1555186"/>
              <a:ext cx="5806883" cy="2825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925653" y="1527579"/>
              <a:ext cx="5800185" cy="2844498"/>
              <a:chOff x="925653" y="1527579"/>
              <a:chExt cx="5800185" cy="2844498"/>
            </a:xfrm>
          </p:grpSpPr>
          <p:sp>
            <p:nvSpPr>
              <p:cNvPr id="2" name="TextBox 1"/>
              <p:cNvSpPr txBox="1"/>
              <p:nvPr/>
            </p:nvSpPr>
            <p:spPr>
              <a:xfrm>
                <a:off x="928387" y="2721855"/>
                <a:ext cx="2037524" cy="5847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b="1" dirty="0" smtClean="0">
                    <a:latin typeface="Times New Roman"/>
                    <a:cs typeface="Times New Roman"/>
                  </a:rPr>
                  <a:t>D</a:t>
                </a:r>
                <a:r>
                  <a:rPr lang="en-US" b="1" dirty="0" smtClean="0">
                    <a:latin typeface="Times New Roman"/>
                    <a:cs typeface="Times New Roman"/>
                  </a:rPr>
                  <a:t>ADOS</a:t>
                </a:r>
                <a:r>
                  <a:rPr lang="en-US" sz="2000" b="1" dirty="0" smtClean="0">
                    <a:latin typeface="Times New Roman"/>
                    <a:cs typeface="Times New Roman"/>
                  </a:rPr>
                  <a:t> B</a:t>
                </a:r>
                <a:r>
                  <a:rPr lang="en-US" b="1" dirty="0" smtClean="0">
                    <a:latin typeface="Times New Roman"/>
                    <a:cs typeface="Times New Roman"/>
                  </a:rPr>
                  <a:t>RUTOS</a:t>
                </a:r>
              </a:p>
              <a:p>
                <a:pPr algn="ctr"/>
                <a:r>
                  <a:rPr lang="en-US" sz="1200" b="1" dirty="0" smtClean="0">
                    <a:latin typeface="Times New Roman"/>
                    <a:cs typeface="Times New Roman"/>
                  </a:rPr>
                  <a:t>(RAW DATA)</a:t>
                </a:r>
                <a:endParaRPr lang="en-US" sz="1200" b="1" dirty="0">
                  <a:latin typeface="Times New Roman"/>
                  <a:cs typeface="Times New Roman"/>
                </a:endParaRPr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>
                <a:off x="4722803" y="2721855"/>
                <a:ext cx="2003035" cy="5847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b="1" dirty="0" smtClean="0">
                    <a:latin typeface="Times New Roman"/>
                    <a:cs typeface="Times New Roman"/>
                  </a:rPr>
                  <a:t>D</a:t>
                </a:r>
                <a:r>
                  <a:rPr lang="en-US" b="1" dirty="0" smtClean="0">
                    <a:latin typeface="Times New Roman"/>
                    <a:cs typeface="Times New Roman"/>
                  </a:rPr>
                  <a:t>ADOS</a:t>
                </a:r>
                <a:r>
                  <a:rPr lang="en-US" sz="2000" b="1" dirty="0" smtClean="0">
                    <a:latin typeface="Times New Roman"/>
                    <a:cs typeface="Times New Roman"/>
                  </a:rPr>
                  <a:t> L</a:t>
                </a:r>
                <a:r>
                  <a:rPr lang="en-US" b="1" dirty="0" smtClean="0">
                    <a:latin typeface="Times New Roman"/>
                    <a:cs typeface="Times New Roman"/>
                  </a:rPr>
                  <a:t>IMPOS</a:t>
                </a:r>
              </a:p>
              <a:p>
                <a:pPr algn="ctr"/>
                <a:r>
                  <a:rPr lang="en-US" sz="1200" b="1" dirty="0" smtClean="0">
                    <a:latin typeface="Times New Roman"/>
                    <a:cs typeface="Times New Roman"/>
                  </a:rPr>
                  <a:t>(TIDY DATA)</a:t>
                </a:r>
                <a:endParaRPr lang="en-US" sz="1200" b="1" dirty="0">
                  <a:latin typeface="Times New Roman"/>
                  <a:cs typeface="Times New Roman"/>
                </a:endParaRPr>
              </a:p>
            </p:txBody>
          </p:sp>
          <p:sp>
            <p:nvSpPr>
              <p:cNvPr id="4" name="TextBox 3"/>
              <p:cNvSpPr txBox="1"/>
              <p:nvPr/>
            </p:nvSpPr>
            <p:spPr>
              <a:xfrm>
                <a:off x="925653" y="1527579"/>
                <a:ext cx="2042992" cy="584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Times New Roman"/>
                    <a:cs typeface="Times New Roman"/>
                  </a:rPr>
                  <a:t>Boas </a:t>
                </a:r>
                <a:r>
                  <a:rPr lang="en-US" sz="1600" dirty="0" err="1" smtClean="0">
                    <a:latin typeface="Times New Roman"/>
                    <a:cs typeface="Times New Roman"/>
                  </a:rPr>
                  <a:t>práticas</a:t>
                </a:r>
                <a:r>
                  <a:rPr lang="en-US" sz="1600" dirty="0" smtClean="0">
                    <a:latin typeface="Times New Roman"/>
                    <a:cs typeface="Times New Roman"/>
                  </a:rPr>
                  <a:t> </a:t>
                </a:r>
                <a:r>
                  <a:rPr lang="en-US" sz="1600" dirty="0" err="1" smtClean="0">
                    <a:latin typeface="Times New Roman"/>
                    <a:cs typeface="Times New Roman"/>
                  </a:rPr>
                  <a:t>para</a:t>
                </a:r>
                <a:r>
                  <a:rPr lang="en-US" sz="1600" dirty="0" smtClean="0">
                    <a:latin typeface="Times New Roman"/>
                    <a:cs typeface="Times New Roman"/>
                  </a:rPr>
                  <a:t> o </a:t>
                </a:r>
                <a:r>
                  <a:rPr lang="en-US" sz="1600" dirty="0" err="1" smtClean="0">
                    <a:latin typeface="Times New Roman"/>
                    <a:cs typeface="Times New Roman"/>
                  </a:rPr>
                  <a:t>registro</a:t>
                </a:r>
                <a:r>
                  <a:rPr lang="en-US" sz="1600" dirty="0" smtClean="0">
                    <a:latin typeface="Times New Roman"/>
                    <a:cs typeface="Times New Roman"/>
                  </a:rPr>
                  <a:t> de dados</a:t>
                </a:r>
                <a:endParaRPr lang="en-US" sz="1600" dirty="0">
                  <a:latin typeface="Times New Roman"/>
                  <a:cs typeface="Times New Roman"/>
                </a:endParaRPr>
              </a:p>
            </p:txBody>
          </p:sp>
          <p:cxnSp>
            <p:nvCxnSpPr>
              <p:cNvPr id="6" name="Straight Arrow Connector 5"/>
              <p:cNvCxnSpPr>
                <a:stCxn id="4" idx="2"/>
                <a:endCxn id="2" idx="0"/>
              </p:cNvCxnSpPr>
              <p:nvPr/>
            </p:nvCxnSpPr>
            <p:spPr>
              <a:xfrm>
                <a:off x="1947149" y="2112355"/>
                <a:ext cx="0" cy="609500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Arrow Connector 101"/>
              <p:cNvCxnSpPr>
                <a:stCxn id="2" idx="3"/>
                <a:endCxn id="100" idx="1"/>
              </p:cNvCxnSpPr>
              <p:nvPr/>
            </p:nvCxnSpPr>
            <p:spPr>
              <a:xfrm>
                <a:off x="2965911" y="3014243"/>
                <a:ext cx="1756892" cy="0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" name="TextBox 105"/>
              <p:cNvSpPr txBox="1"/>
              <p:nvPr/>
            </p:nvSpPr>
            <p:spPr>
              <a:xfrm>
                <a:off x="2808154" y="3787301"/>
                <a:ext cx="2042992" cy="584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err="1" smtClean="0">
                    <a:latin typeface="Times New Roman"/>
                    <a:cs typeface="Times New Roman"/>
                  </a:rPr>
                  <a:t>Manipulação</a:t>
                </a:r>
                <a:r>
                  <a:rPr lang="en-US" sz="1600" dirty="0" smtClean="0">
                    <a:latin typeface="Times New Roman"/>
                    <a:cs typeface="Times New Roman"/>
                  </a:rPr>
                  <a:t>, </a:t>
                </a:r>
                <a:r>
                  <a:rPr lang="en-US" sz="1600" dirty="0" err="1" smtClean="0">
                    <a:latin typeface="Times New Roman"/>
                    <a:cs typeface="Times New Roman"/>
                  </a:rPr>
                  <a:t>limpeza</a:t>
                </a:r>
                <a:r>
                  <a:rPr lang="en-US" sz="1600" dirty="0" smtClean="0">
                    <a:latin typeface="Times New Roman"/>
                    <a:cs typeface="Times New Roman"/>
                  </a:rPr>
                  <a:t> e </a:t>
                </a:r>
                <a:r>
                  <a:rPr lang="en-US" sz="1600" dirty="0" err="1" smtClean="0">
                    <a:latin typeface="Times New Roman"/>
                    <a:cs typeface="Times New Roman"/>
                  </a:rPr>
                  <a:t>processamento</a:t>
                </a:r>
                <a:endParaRPr lang="en-US" sz="1600" dirty="0">
                  <a:latin typeface="Times New Roman"/>
                  <a:cs typeface="Times New Roman"/>
                </a:endParaRPr>
              </a:p>
            </p:txBody>
          </p:sp>
          <p:cxnSp>
            <p:nvCxnSpPr>
              <p:cNvPr id="110" name="Straight Arrow Connector 109"/>
              <p:cNvCxnSpPr>
                <a:stCxn id="106" idx="0"/>
              </p:cNvCxnSpPr>
              <p:nvPr/>
            </p:nvCxnSpPr>
            <p:spPr>
              <a:xfrm flipV="1">
                <a:off x="3829650" y="3082764"/>
                <a:ext cx="0" cy="704537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84327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/>
          <p:cNvGrpSpPr/>
          <p:nvPr/>
        </p:nvGrpSpPr>
        <p:grpSpPr>
          <a:xfrm>
            <a:off x="79008" y="1545984"/>
            <a:ext cx="8065354" cy="3091966"/>
            <a:chOff x="79008" y="1545984"/>
            <a:chExt cx="8065354" cy="3091966"/>
          </a:xfrm>
        </p:grpSpPr>
        <p:sp>
          <p:nvSpPr>
            <p:cNvPr id="20" name="Rectangle 19"/>
            <p:cNvSpPr/>
            <p:nvPr/>
          </p:nvSpPr>
          <p:spPr>
            <a:xfrm>
              <a:off x="101228" y="1564388"/>
              <a:ext cx="7895890" cy="30735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81742" y="2745578"/>
              <a:ext cx="2037524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 smtClean="0">
                  <a:latin typeface="Times New Roman"/>
                  <a:cs typeface="Times New Roman"/>
                </a:rPr>
                <a:t>D</a:t>
              </a:r>
              <a:r>
                <a:rPr lang="en-US" b="1" dirty="0" smtClean="0">
                  <a:latin typeface="Times New Roman"/>
                  <a:cs typeface="Times New Roman"/>
                </a:rPr>
                <a:t>ADOS</a:t>
              </a:r>
              <a:r>
                <a:rPr lang="en-US" sz="2000" b="1" dirty="0" smtClean="0">
                  <a:latin typeface="Times New Roman"/>
                  <a:cs typeface="Times New Roman"/>
                </a:rPr>
                <a:t> B</a:t>
              </a:r>
              <a:r>
                <a:rPr lang="en-US" b="1" dirty="0" smtClean="0">
                  <a:latin typeface="Times New Roman"/>
                  <a:cs typeface="Times New Roman"/>
                </a:rPr>
                <a:t>RUTOS</a:t>
              </a:r>
            </a:p>
            <a:p>
              <a:pPr algn="ctr"/>
              <a:r>
                <a:rPr lang="en-US" sz="1200" b="1" dirty="0" smtClean="0">
                  <a:latin typeface="Times New Roman"/>
                  <a:cs typeface="Times New Roman"/>
                </a:rPr>
                <a:t>(RAW DATA)</a:t>
              </a:r>
              <a:endParaRPr lang="en-US" sz="1200" b="1" dirty="0">
                <a:latin typeface="Times New Roman"/>
                <a:cs typeface="Times New Roman"/>
              </a:endParaRP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3271360" y="3113669"/>
              <a:ext cx="2003035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 smtClean="0">
                  <a:latin typeface="Times New Roman"/>
                  <a:cs typeface="Times New Roman"/>
                </a:rPr>
                <a:t>D</a:t>
              </a:r>
              <a:r>
                <a:rPr lang="en-US" b="1" dirty="0" smtClean="0">
                  <a:latin typeface="Times New Roman"/>
                  <a:cs typeface="Times New Roman"/>
                </a:rPr>
                <a:t>ADOS</a:t>
              </a:r>
              <a:r>
                <a:rPr lang="en-US" sz="2000" b="1" dirty="0" smtClean="0">
                  <a:latin typeface="Times New Roman"/>
                  <a:cs typeface="Times New Roman"/>
                </a:rPr>
                <a:t> L</a:t>
              </a:r>
              <a:r>
                <a:rPr lang="en-US" b="1" dirty="0" smtClean="0">
                  <a:latin typeface="Times New Roman"/>
                  <a:cs typeface="Times New Roman"/>
                </a:rPr>
                <a:t>IMPOS</a:t>
              </a:r>
            </a:p>
            <a:p>
              <a:pPr algn="ctr"/>
              <a:r>
                <a:rPr lang="en-US" sz="1200" b="1" dirty="0" smtClean="0">
                  <a:latin typeface="Times New Roman"/>
                  <a:cs typeface="Times New Roman"/>
                </a:rPr>
                <a:t>(TIDY DATA)</a:t>
              </a:r>
              <a:endParaRPr lang="en-US" sz="1200" b="1" dirty="0">
                <a:latin typeface="Times New Roman"/>
                <a:cs typeface="Times New Roman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79008" y="1545984"/>
              <a:ext cx="2042992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Times New Roman"/>
                  <a:cs typeface="Times New Roman"/>
                </a:rPr>
                <a:t>Boas </a:t>
              </a:r>
              <a:r>
                <a:rPr lang="en-US" sz="1600" dirty="0" err="1" smtClean="0">
                  <a:latin typeface="Times New Roman"/>
                  <a:cs typeface="Times New Roman"/>
                </a:rPr>
                <a:t>práticas</a:t>
              </a:r>
              <a:r>
                <a:rPr lang="en-US" sz="1600" dirty="0" smtClean="0">
                  <a:latin typeface="Times New Roman"/>
                  <a:cs typeface="Times New Roman"/>
                </a:rPr>
                <a:t> </a:t>
              </a:r>
              <a:r>
                <a:rPr lang="en-US" sz="1600" dirty="0" err="1" smtClean="0">
                  <a:latin typeface="Times New Roman"/>
                  <a:cs typeface="Times New Roman"/>
                </a:rPr>
                <a:t>para</a:t>
              </a:r>
              <a:r>
                <a:rPr lang="en-US" sz="1600" dirty="0" smtClean="0">
                  <a:latin typeface="Times New Roman"/>
                  <a:cs typeface="Times New Roman"/>
                </a:rPr>
                <a:t> o </a:t>
              </a:r>
              <a:r>
                <a:rPr lang="en-US" sz="1600" dirty="0" err="1" smtClean="0">
                  <a:latin typeface="Times New Roman"/>
                  <a:cs typeface="Times New Roman"/>
                </a:rPr>
                <a:t>registro</a:t>
              </a:r>
              <a:r>
                <a:rPr lang="en-US" sz="1600" dirty="0" smtClean="0">
                  <a:latin typeface="Times New Roman"/>
                  <a:cs typeface="Times New Roman"/>
                </a:rPr>
                <a:t> de dados</a:t>
              </a:r>
              <a:endParaRPr lang="en-US" sz="1600" dirty="0">
                <a:latin typeface="Times New Roman"/>
                <a:cs typeface="Times New Roman"/>
              </a:endParaRPr>
            </a:p>
          </p:txBody>
        </p:sp>
        <p:cxnSp>
          <p:nvCxnSpPr>
            <p:cNvPr id="6" name="Straight Arrow Connector 5"/>
            <p:cNvCxnSpPr>
              <a:stCxn id="4" idx="2"/>
              <a:endCxn id="2" idx="0"/>
            </p:cNvCxnSpPr>
            <p:nvPr/>
          </p:nvCxnSpPr>
          <p:spPr>
            <a:xfrm>
              <a:off x="1100504" y="2130760"/>
              <a:ext cx="0" cy="614818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>
              <a:endCxn id="22" idx="1"/>
            </p:cNvCxnSpPr>
            <p:nvPr/>
          </p:nvCxnSpPr>
          <p:spPr>
            <a:xfrm flipV="1">
              <a:off x="2119266" y="2537004"/>
              <a:ext cx="1152094" cy="498303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triangle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TextBox 105"/>
            <p:cNvSpPr txBox="1"/>
            <p:nvPr/>
          </p:nvSpPr>
          <p:spPr>
            <a:xfrm>
              <a:off x="2191576" y="1578755"/>
              <a:ext cx="2042992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err="1" smtClean="0">
                  <a:latin typeface="Times New Roman"/>
                  <a:cs typeface="Times New Roman"/>
                </a:rPr>
                <a:t>Manipulação</a:t>
              </a:r>
              <a:r>
                <a:rPr lang="en-US" sz="1600" dirty="0" smtClean="0">
                  <a:latin typeface="Times New Roman"/>
                  <a:cs typeface="Times New Roman"/>
                </a:rPr>
                <a:t>, </a:t>
              </a:r>
              <a:r>
                <a:rPr lang="en-US" sz="1600" dirty="0" err="1" smtClean="0">
                  <a:latin typeface="Times New Roman"/>
                  <a:cs typeface="Times New Roman"/>
                </a:rPr>
                <a:t>limpeza</a:t>
              </a:r>
              <a:r>
                <a:rPr lang="en-US" sz="1600" dirty="0" smtClean="0">
                  <a:latin typeface="Times New Roman"/>
                  <a:cs typeface="Times New Roman"/>
                </a:rPr>
                <a:t> e </a:t>
              </a:r>
              <a:r>
                <a:rPr lang="en-US" sz="1600" dirty="0" err="1" smtClean="0">
                  <a:latin typeface="Times New Roman"/>
                  <a:cs typeface="Times New Roman"/>
                </a:rPr>
                <a:t>processamento</a:t>
              </a:r>
              <a:endParaRPr lang="en-US" sz="1600" dirty="0">
                <a:latin typeface="Times New Roman"/>
                <a:cs typeface="Times New Roman"/>
              </a:endParaRPr>
            </a:p>
          </p:txBody>
        </p:sp>
        <p:cxnSp>
          <p:nvCxnSpPr>
            <p:cNvPr id="110" name="Straight Arrow Connector 109"/>
            <p:cNvCxnSpPr>
              <a:stCxn id="106" idx="2"/>
            </p:cNvCxnSpPr>
            <p:nvPr/>
          </p:nvCxnSpPr>
          <p:spPr>
            <a:xfrm flipH="1">
              <a:off x="2743736" y="2163531"/>
              <a:ext cx="469336" cy="505133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22" idx="3"/>
            </p:cNvCxnSpPr>
            <p:nvPr/>
          </p:nvCxnSpPr>
          <p:spPr>
            <a:xfrm>
              <a:off x="5274395" y="2537004"/>
              <a:ext cx="953544" cy="503621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triangle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6227939" y="2699412"/>
              <a:ext cx="1916423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latin typeface="Times New Roman"/>
                  <a:cs typeface="Times New Roman"/>
                </a:rPr>
                <a:t>D</a:t>
              </a:r>
              <a:r>
                <a:rPr lang="en-US" b="1" dirty="0" smtClean="0">
                  <a:latin typeface="Times New Roman"/>
                  <a:cs typeface="Times New Roman"/>
                </a:rPr>
                <a:t>ADOS</a:t>
              </a:r>
              <a:r>
                <a:rPr lang="en-US" sz="2000" b="1" dirty="0">
                  <a:latin typeface="Times New Roman"/>
                  <a:cs typeface="Times New Roman"/>
                </a:rPr>
                <a:t> </a:t>
              </a:r>
              <a:r>
                <a:rPr lang="en-US" b="1" dirty="0" smtClean="0">
                  <a:latin typeface="Times New Roman"/>
                  <a:cs typeface="Times New Roman"/>
                </a:rPr>
                <a:t>PARA ANÁLISE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271360" y="2244616"/>
              <a:ext cx="2003035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 smtClean="0">
                  <a:latin typeface="Times New Roman"/>
                  <a:cs typeface="Times New Roman"/>
                </a:rPr>
                <a:t>D</a:t>
              </a:r>
              <a:r>
                <a:rPr lang="en-US" b="1" dirty="0" smtClean="0">
                  <a:latin typeface="Times New Roman"/>
                  <a:cs typeface="Times New Roman"/>
                </a:rPr>
                <a:t>ADOS</a:t>
              </a:r>
              <a:r>
                <a:rPr lang="en-US" sz="2000" b="1" dirty="0" smtClean="0">
                  <a:latin typeface="Times New Roman"/>
                  <a:cs typeface="Times New Roman"/>
                </a:rPr>
                <a:t> L</a:t>
              </a:r>
              <a:r>
                <a:rPr lang="en-US" b="1" dirty="0" smtClean="0">
                  <a:latin typeface="Times New Roman"/>
                  <a:cs typeface="Times New Roman"/>
                </a:rPr>
                <a:t>IMPOS </a:t>
              </a:r>
            </a:p>
            <a:p>
              <a:pPr algn="ctr"/>
              <a:r>
                <a:rPr lang="en-US" sz="1200" b="1" dirty="0" smtClean="0">
                  <a:latin typeface="Times New Roman"/>
                  <a:cs typeface="Times New Roman"/>
                </a:rPr>
                <a:t>(TIDY DATA)</a:t>
              </a:r>
              <a:endParaRPr lang="en-US" sz="1200" b="1" dirty="0">
                <a:latin typeface="Times New Roman"/>
                <a:cs typeface="Times New Roman"/>
              </a:endParaRPr>
            </a:p>
          </p:txBody>
        </p:sp>
        <p:cxnSp>
          <p:nvCxnSpPr>
            <p:cNvPr id="23" name="Straight Arrow Connector 22"/>
            <p:cNvCxnSpPr>
              <a:stCxn id="2" idx="3"/>
              <a:endCxn id="100" idx="1"/>
            </p:cNvCxnSpPr>
            <p:nvPr/>
          </p:nvCxnSpPr>
          <p:spPr>
            <a:xfrm>
              <a:off x="2119266" y="3037966"/>
              <a:ext cx="1152094" cy="368091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triangle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100" idx="3"/>
              <a:endCxn id="15" idx="1"/>
            </p:cNvCxnSpPr>
            <p:nvPr/>
          </p:nvCxnSpPr>
          <p:spPr>
            <a:xfrm flipV="1">
              <a:off x="5274395" y="3037966"/>
              <a:ext cx="953544" cy="368091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triangle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33" idx="2"/>
            </p:cNvCxnSpPr>
            <p:nvPr/>
          </p:nvCxnSpPr>
          <p:spPr>
            <a:xfrm>
              <a:off x="5799021" y="2009331"/>
              <a:ext cx="11383" cy="668533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4777525" y="1670777"/>
              <a:ext cx="20429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err="1" smtClean="0">
                  <a:latin typeface="Times New Roman"/>
                  <a:cs typeface="Times New Roman"/>
                </a:rPr>
                <a:t>Integração</a:t>
              </a:r>
              <a:endParaRPr lang="en-US" sz="1600" dirty="0">
                <a:latin typeface="Times New Roman"/>
                <a:cs typeface="Times New Roman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3904822" y="4204547"/>
              <a:ext cx="19164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latin typeface="Times New Roman"/>
                  <a:cs typeface="Times New Roman"/>
                </a:rPr>
                <a:t>R</a:t>
              </a:r>
              <a:r>
                <a:rPr lang="en-US" b="1" dirty="0" smtClean="0">
                  <a:latin typeface="Times New Roman"/>
                  <a:cs typeface="Times New Roman"/>
                </a:rPr>
                <a:t>ESULTADOS</a:t>
              </a:r>
            </a:p>
          </p:txBody>
        </p:sp>
        <p:cxnSp>
          <p:nvCxnSpPr>
            <p:cNvPr id="35" name="Curved Connector 34"/>
            <p:cNvCxnSpPr>
              <a:stCxn id="15" idx="2"/>
              <a:endCxn id="38" idx="3"/>
            </p:cNvCxnSpPr>
            <p:nvPr/>
          </p:nvCxnSpPr>
          <p:spPr>
            <a:xfrm rot="5400000">
              <a:off x="5989657" y="3208108"/>
              <a:ext cx="1028082" cy="1364906"/>
            </a:xfrm>
            <a:prstGeom prst="curvedConnector2">
              <a:avLst/>
            </a:prstGeom>
            <a:ln w="38100" cmpd="sng">
              <a:solidFill>
                <a:schemeClr val="tx1"/>
              </a:solidFill>
              <a:headEnd type="none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urved Connector 41"/>
            <p:cNvCxnSpPr>
              <a:stCxn id="38" idx="1"/>
              <a:endCxn id="2" idx="2"/>
            </p:cNvCxnSpPr>
            <p:nvPr/>
          </p:nvCxnSpPr>
          <p:spPr>
            <a:xfrm rot="10800000">
              <a:off x="1100504" y="3330354"/>
              <a:ext cx="2804318" cy="1074248"/>
            </a:xfrm>
            <a:prstGeom prst="curvedConnector2">
              <a:avLst/>
            </a:prstGeom>
            <a:ln w="38100" cmpd="sng">
              <a:solidFill>
                <a:schemeClr val="tx1"/>
              </a:solidFill>
              <a:headEnd type="none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06183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432525" y="414103"/>
            <a:ext cx="6984825" cy="57422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2290987"/>
              </p:ext>
            </p:extLst>
          </p:nvPr>
        </p:nvGraphicFramePr>
        <p:xfrm>
          <a:off x="2209598" y="1574677"/>
          <a:ext cx="2295108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3777"/>
                <a:gridCol w="573777"/>
                <a:gridCol w="573777"/>
                <a:gridCol w="573777"/>
              </a:tblGrid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20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5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15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243581"/>
              </p:ext>
            </p:extLst>
          </p:nvPr>
        </p:nvGraphicFramePr>
        <p:xfrm>
          <a:off x="2209598" y="4280148"/>
          <a:ext cx="2295108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3777"/>
                <a:gridCol w="573777"/>
                <a:gridCol w="573777"/>
                <a:gridCol w="573777"/>
              </a:tblGrid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9442894"/>
              </p:ext>
            </p:extLst>
          </p:nvPr>
        </p:nvGraphicFramePr>
        <p:xfrm>
          <a:off x="4809353" y="1056517"/>
          <a:ext cx="225015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6692"/>
                <a:gridCol w="696978"/>
                <a:gridCol w="104648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especie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abundancia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20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5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15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7446459"/>
              </p:ext>
            </p:extLst>
          </p:nvPr>
        </p:nvGraphicFramePr>
        <p:xfrm>
          <a:off x="5332593" y="3761988"/>
          <a:ext cx="120367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6692"/>
                <a:gridCol w="69697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especie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86512" y="1984371"/>
            <a:ext cx="1390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latin typeface="Times New Roman"/>
                <a:cs typeface="Times New Roman"/>
              </a:rPr>
              <a:t>Abundância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96587" y="4689842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P/A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968416" y="538156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Largo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614740" y="538156"/>
            <a:ext cx="81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Longo</a:t>
            </a:r>
            <a:endParaRPr lang="en-US" b="1" dirty="0">
              <a:latin typeface="Times New Roman"/>
              <a:cs typeface="Times New Roman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490320" y="3561283"/>
            <a:ext cx="6706166" cy="0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90320" y="980605"/>
            <a:ext cx="6706166" cy="0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2061397" y="458094"/>
            <a:ext cx="9203" cy="5643018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634100" y="458094"/>
            <a:ext cx="0" cy="5643018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2457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432525" y="414103"/>
            <a:ext cx="6984825" cy="57422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8058313"/>
              </p:ext>
            </p:extLst>
          </p:nvPr>
        </p:nvGraphicFramePr>
        <p:xfrm>
          <a:off x="2209598" y="1574677"/>
          <a:ext cx="2295108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3777"/>
                <a:gridCol w="573777"/>
                <a:gridCol w="573777"/>
                <a:gridCol w="573777"/>
              </a:tblGrid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20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5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15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5131945"/>
              </p:ext>
            </p:extLst>
          </p:nvPr>
        </p:nvGraphicFramePr>
        <p:xfrm>
          <a:off x="2209598" y="4280148"/>
          <a:ext cx="2295108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3777"/>
                <a:gridCol w="573777"/>
                <a:gridCol w="573777"/>
                <a:gridCol w="573777"/>
              </a:tblGrid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3401249"/>
              </p:ext>
            </p:extLst>
          </p:nvPr>
        </p:nvGraphicFramePr>
        <p:xfrm>
          <a:off x="4809353" y="1056517"/>
          <a:ext cx="225015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6692"/>
                <a:gridCol w="696978"/>
                <a:gridCol w="104648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especie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abundancia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20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5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15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6607887"/>
              </p:ext>
            </p:extLst>
          </p:nvPr>
        </p:nvGraphicFramePr>
        <p:xfrm>
          <a:off x="5332593" y="3761988"/>
          <a:ext cx="120367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6692"/>
                <a:gridCol w="69697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especie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86512" y="1984371"/>
            <a:ext cx="1390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latin typeface="Times New Roman"/>
                <a:cs typeface="Times New Roman"/>
              </a:rPr>
              <a:t>Abundância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96587" y="4689842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P/A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968416" y="538156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Largo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614740" y="538156"/>
            <a:ext cx="81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Longo</a:t>
            </a:r>
            <a:endParaRPr lang="en-US" b="1" dirty="0">
              <a:latin typeface="Times New Roman"/>
              <a:cs typeface="Times New Roman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490320" y="3561283"/>
            <a:ext cx="6706166" cy="0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90320" y="980605"/>
            <a:ext cx="6706166" cy="0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2061397" y="458094"/>
            <a:ext cx="9203" cy="5643018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634100" y="458094"/>
            <a:ext cx="0" cy="5643018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77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74851" y="1674815"/>
            <a:ext cx="8687317" cy="481279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4795435"/>
              </p:ext>
            </p:extLst>
          </p:nvPr>
        </p:nvGraphicFramePr>
        <p:xfrm>
          <a:off x="4251634" y="3628505"/>
          <a:ext cx="3399724" cy="2747771"/>
        </p:xfrm>
        <a:graphic>
          <a:graphicData uri="http://schemas.openxmlformats.org/drawingml/2006/table">
            <a:tbl>
              <a:tblPr firstRow="1" bandRow="1"/>
              <a:tblGrid>
                <a:gridCol w="929283"/>
                <a:gridCol w="928688"/>
                <a:gridCol w="787308"/>
                <a:gridCol w="754445"/>
              </a:tblGrid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campanha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especie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abund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site1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c1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20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site1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sp4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5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site1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sp5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30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sp1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c2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30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25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site3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c1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15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site3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5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8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8075052"/>
              </p:ext>
            </p:extLst>
          </p:nvPr>
        </p:nvGraphicFramePr>
        <p:xfrm>
          <a:off x="6745555" y="1775415"/>
          <a:ext cx="2018343" cy="1526539"/>
        </p:xfrm>
        <a:graphic>
          <a:graphicData uri="http://schemas.openxmlformats.org/drawingml/2006/table">
            <a:tbl>
              <a:tblPr firstRow="1" bandRow="1"/>
              <a:tblGrid>
                <a:gridCol w="729137"/>
                <a:gridCol w="644603"/>
                <a:gridCol w="644603"/>
              </a:tblGrid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especie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trait </a:t>
                      </a:r>
                      <a:r>
                        <a:rPr lang="en-US" sz="16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trait</a:t>
                      </a:r>
                      <a:r>
                        <a:rPr lang="en-US" sz="16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 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sp1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A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2.1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B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4.3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1.0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2.9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9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9107795"/>
              </p:ext>
            </p:extLst>
          </p:nvPr>
        </p:nvGraphicFramePr>
        <p:xfrm>
          <a:off x="266878" y="4462145"/>
          <a:ext cx="3248540" cy="1221231"/>
        </p:xfrm>
        <a:graphic>
          <a:graphicData uri="http://schemas.openxmlformats.org/drawingml/2006/table">
            <a:tbl>
              <a:tblPr firstRow="1" bandRow="1"/>
              <a:tblGrid>
                <a:gridCol w="518649"/>
                <a:gridCol w="784476"/>
                <a:gridCol w="878932"/>
                <a:gridCol w="1066483"/>
              </a:tblGrid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site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altitude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latitude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longitude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site1</a:t>
                      </a:r>
                      <a:endParaRPr lang="is-I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560</a:t>
                      </a:r>
                      <a:endParaRPr lang="is-I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34.1</a:t>
                      </a:r>
                      <a:endParaRPr lang="is-I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-84.5</a:t>
                      </a:r>
                      <a:endParaRPr lang="is-I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site2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200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-22.2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62.1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site3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940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5.2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5.6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0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1065648"/>
              </p:ext>
            </p:extLst>
          </p:nvPr>
        </p:nvGraphicFramePr>
        <p:xfrm>
          <a:off x="1462087" y="2084254"/>
          <a:ext cx="2651330" cy="915923"/>
        </p:xfrm>
        <a:graphic>
          <a:graphicData uri="http://schemas.openxmlformats.org/drawingml/2006/table">
            <a:tbl>
              <a:tblPr firstRow="1" bandRow="1"/>
              <a:tblGrid>
                <a:gridCol w="928688"/>
                <a:gridCol w="874799"/>
                <a:gridCol w="847843"/>
              </a:tblGrid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campanha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ano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periodo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c1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2017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verao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2018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inverno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</a:tr>
            </a:tbl>
          </a:graphicData>
        </a:graphic>
      </p:graphicFrame>
      <p:sp>
        <p:nvSpPr>
          <p:cNvPr id="6" name="Left-Up Arrow 5"/>
          <p:cNvSpPr/>
          <p:nvPr/>
        </p:nvSpPr>
        <p:spPr>
          <a:xfrm rot="10800000">
            <a:off x="6147382" y="2420200"/>
            <a:ext cx="524552" cy="1131880"/>
          </a:xfrm>
          <a:prstGeom prst="leftUpArrow">
            <a:avLst>
              <a:gd name="adj1" fmla="val 25000"/>
              <a:gd name="adj2" fmla="val 27632"/>
              <a:gd name="adj3" fmla="val 32017"/>
            </a:avLst>
          </a:prstGeom>
          <a:solidFill>
            <a:srgbClr val="CCCCCC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eft-Up Arrow 25"/>
          <p:cNvSpPr/>
          <p:nvPr/>
        </p:nvSpPr>
        <p:spPr>
          <a:xfrm rot="10800000" flipH="1">
            <a:off x="4196416" y="2420200"/>
            <a:ext cx="1634029" cy="1140826"/>
          </a:xfrm>
          <a:prstGeom prst="leftUpArrow">
            <a:avLst>
              <a:gd name="adj1" fmla="val 16934"/>
              <a:gd name="adj2" fmla="val 16933"/>
              <a:gd name="adj3" fmla="val 23387"/>
            </a:avLst>
          </a:prstGeom>
          <a:solidFill>
            <a:srgbClr val="FFED61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Left-Up Arrow 29"/>
          <p:cNvSpPr/>
          <p:nvPr/>
        </p:nvSpPr>
        <p:spPr>
          <a:xfrm rot="5400000" flipH="1">
            <a:off x="3242064" y="3510659"/>
            <a:ext cx="544836" cy="1216626"/>
          </a:xfrm>
          <a:prstGeom prst="leftUpArrow">
            <a:avLst>
              <a:gd name="adj1" fmla="val 28378"/>
              <a:gd name="adj2" fmla="val 35134"/>
              <a:gd name="adj3" fmla="val 29732"/>
            </a:avLst>
          </a:prstGeom>
          <a:solidFill>
            <a:schemeClr val="accent1">
              <a:lumMod val="50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156514" y="3542878"/>
            <a:ext cx="73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“site”</a:t>
            </a:r>
            <a:endParaRPr lang="en-US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4192370" y="2802656"/>
            <a:ext cx="1383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“</a:t>
            </a:r>
            <a:r>
              <a:rPr lang="en-US" b="1" dirty="0" err="1" smtClean="0"/>
              <a:t>campanha</a:t>
            </a:r>
            <a:r>
              <a:rPr lang="en-US" b="1" dirty="0" smtClean="0"/>
              <a:t>”</a:t>
            </a:r>
            <a:endParaRPr lang="en-US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5572770" y="1965249"/>
            <a:ext cx="110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“</a:t>
            </a:r>
            <a:r>
              <a:rPr lang="en-US" b="1" dirty="0" err="1" smtClean="0"/>
              <a:t>especie</a:t>
            </a:r>
            <a:r>
              <a:rPr lang="en-US" b="1" dirty="0" smtClean="0"/>
              <a:t>”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19756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/>
          <p:cNvGrpSpPr/>
          <p:nvPr/>
        </p:nvGrpSpPr>
        <p:grpSpPr>
          <a:xfrm>
            <a:off x="763821" y="239259"/>
            <a:ext cx="6000139" cy="1297522"/>
            <a:chOff x="763821" y="239259"/>
            <a:chExt cx="6000139" cy="1297522"/>
          </a:xfrm>
        </p:grpSpPr>
        <p:sp>
          <p:nvSpPr>
            <p:cNvPr id="38" name="Rectangle 37"/>
            <p:cNvSpPr/>
            <p:nvPr/>
          </p:nvSpPr>
          <p:spPr>
            <a:xfrm>
              <a:off x="763821" y="239259"/>
              <a:ext cx="6000139" cy="129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819127" y="258020"/>
              <a:ext cx="5889526" cy="1260000"/>
              <a:chOff x="771405" y="244592"/>
              <a:chExt cx="5889526" cy="1260000"/>
            </a:xfrm>
          </p:grpSpPr>
          <p:pic>
            <p:nvPicPr>
              <p:cNvPr id="32" name="Picture 31" descr="Captura de Tela 2018-08-17 às 11.11.27.png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8457" t="50247" r="24897" b="33951"/>
              <a:stretch/>
            </p:blipFill>
            <p:spPr>
              <a:xfrm>
                <a:off x="771405" y="244592"/>
                <a:ext cx="3399372" cy="1260000"/>
              </a:xfrm>
              <a:prstGeom prst="rect">
                <a:avLst/>
              </a:prstGeom>
            </p:spPr>
          </p:pic>
          <p:pic>
            <p:nvPicPr>
              <p:cNvPr id="33" name="Picture 32" descr="Captura de Tela 2018-08-17 às 11.14.42.png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637" t="37501" r="50419" b="53965"/>
              <a:stretch/>
            </p:blipFill>
            <p:spPr>
              <a:xfrm>
                <a:off x="5363355" y="376268"/>
                <a:ext cx="1297576" cy="996649"/>
              </a:xfrm>
              <a:prstGeom prst="rect">
                <a:avLst/>
              </a:prstGeom>
            </p:spPr>
          </p:pic>
          <p:sp>
            <p:nvSpPr>
              <p:cNvPr id="34" name="Left-Right Arrow 33"/>
              <p:cNvSpPr/>
              <p:nvPr/>
            </p:nvSpPr>
            <p:spPr>
              <a:xfrm>
                <a:off x="4310807" y="695851"/>
                <a:ext cx="912518" cy="357482"/>
              </a:xfrm>
              <a:prstGeom prst="leftRightArrow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7" name="Group 46"/>
          <p:cNvGrpSpPr/>
          <p:nvPr/>
        </p:nvGrpSpPr>
        <p:grpSpPr>
          <a:xfrm>
            <a:off x="872213" y="1731977"/>
            <a:ext cx="6000139" cy="1297522"/>
            <a:chOff x="872213" y="1731977"/>
            <a:chExt cx="6000139" cy="1297522"/>
          </a:xfrm>
        </p:grpSpPr>
        <p:sp>
          <p:nvSpPr>
            <p:cNvPr id="39" name="Rectangle 38"/>
            <p:cNvSpPr/>
            <p:nvPr/>
          </p:nvSpPr>
          <p:spPr>
            <a:xfrm>
              <a:off x="872213" y="1731977"/>
              <a:ext cx="6000139" cy="129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974325" y="1752989"/>
              <a:ext cx="5795915" cy="1255499"/>
              <a:chOff x="865016" y="1728763"/>
              <a:chExt cx="5795915" cy="1255499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865016" y="1728763"/>
                <a:ext cx="3145073" cy="1255499"/>
                <a:chOff x="780350" y="1505185"/>
                <a:chExt cx="3145073" cy="1255499"/>
              </a:xfrm>
            </p:grpSpPr>
            <p:pic>
              <p:nvPicPr>
                <p:cNvPr id="18" name="Picture 17" descr="Captura de Tela 2018-08-17 às 11.11.21.png"/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sharpenSoften amount="25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7100" t="29933" r="24619" b="52194"/>
                <a:stretch/>
              </p:blipFill>
              <p:spPr>
                <a:xfrm>
                  <a:off x="780350" y="1518377"/>
                  <a:ext cx="3145073" cy="1242307"/>
                </a:xfrm>
                <a:prstGeom prst="rect">
                  <a:avLst/>
                </a:prstGeom>
              </p:spPr>
            </p:pic>
            <p:sp>
              <p:nvSpPr>
                <p:cNvPr id="21" name="Rectangle 20"/>
                <p:cNvSpPr/>
                <p:nvPr/>
              </p:nvSpPr>
              <p:spPr>
                <a:xfrm>
                  <a:off x="884296" y="1505185"/>
                  <a:ext cx="404519" cy="21637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28" name="Picture 27" descr="Captura de Tela 2018-08-17 às 11.14.42.png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9781" t="37501" r="33275" b="53965"/>
              <a:stretch/>
            </p:blipFill>
            <p:spPr>
              <a:xfrm>
                <a:off x="5363355" y="1858188"/>
                <a:ext cx="1297576" cy="996649"/>
              </a:xfrm>
              <a:prstGeom prst="rect">
                <a:avLst/>
              </a:prstGeom>
            </p:spPr>
          </p:pic>
          <p:sp>
            <p:nvSpPr>
              <p:cNvPr id="35" name="Left-Right Arrow 34"/>
              <p:cNvSpPr/>
              <p:nvPr/>
            </p:nvSpPr>
            <p:spPr>
              <a:xfrm>
                <a:off x="4230463" y="2177771"/>
                <a:ext cx="912518" cy="357482"/>
              </a:xfrm>
              <a:prstGeom prst="leftRightArrow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8" name="Group 47"/>
          <p:cNvGrpSpPr/>
          <p:nvPr/>
        </p:nvGrpSpPr>
        <p:grpSpPr>
          <a:xfrm>
            <a:off x="876814" y="3464589"/>
            <a:ext cx="6000139" cy="1297522"/>
            <a:chOff x="876814" y="3464589"/>
            <a:chExt cx="6000139" cy="1297522"/>
          </a:xfrm>
        </p:grpSpPr>
        <p:sp>
          <p:nvSpPr>
            <p:cNvPr id="40" name="Rectangle 39"/>
            <p:cNvSpPr/>
            <p:nvPr/>
          </p:nvSpPr>
          <p:spPr>
            <a:xfrm>
              <a:off x="876814" y="3464589"/>
              <a:ext cx="6000139" cy="129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983527" y="3490202"/>
              <a:ext cx="5786713" cy="1246297"/>
              <a:chOff x="874218" y="3463955"/>
              <a:chExt cx="5786713" cy="1246297"/>
            </a:xfrm>
          </p:grpSpPr>
          <p:grpSp>
            <p:nvGrpSpPr>
              <p:cNvPr id="25" name="Group 24"/>
              <p:cNvGrpSpPr/>
              <p:nvPr/>
            </p:nvGrpSpPr>
            <p:grpSpPr>
              <a:xfrm>
                <a:off x="874218" y="3463955"/>
                <a:ext cx="3145073" cy="1246297"/>
                <a:chOff x="780350" y="2982713"/>
                <a:chExt cx="3145073" cy="1246297"/>
              </a:xfrm>
            </p:grpSpPr>
            <p:pic>
              <p:nvPicPr>
                <p:cNvPr id="19" name="Picture 18" descr="Captura de Tela 2018-08-17 às 11.11.21.png"/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sharpenSoften amount="25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7100" t="49395" r="24619" b="32732"/>
                <a:stretch/>
              </p:blipFill>
              <p:spPr>
                <a:xfrm>
                  <a:off x="780350" y="2986703"/>
                  <a:ext cx="3145073" cy="1242307"/>
                </a:xfrm>
                <a:prstGeom prst="rect">
                  <a:avLst/>
                </a:prstGeom>
              </p:spPr>
            </p:pic>
            <p:sp>
              <p:nvSpPr>
                <p:cNvPr id="22" name="Rectangle 21"/>
                <p:cNvSpPr/>
                <p:nvPr/>
              </p:nvSpPr>
              <p:spPr>
                <a:xfrm>
                  <a:off x="953872" y="2982713"/>
                  <a:ext cx="404519" cy="21637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30" name="Picture 29" descr="Captura de Tela 2018-08-17 às 11.14.42.png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9781" t="45770" r="33275" b="46401"/>
              <a:stretch/>
            </p:blipFill>
            <p:spPr>
              <a:xfrm>
                <a:off x="5363355" y="3629949"/>
                <a:ext cx="1297576" cy="914308"/>
              </a:xfrm>
              <a:prstGeom prst="rect">
                <a:avLst/>
              </a:prstGeom>
            </p:spPr>
          </p:pic>
          <p:sp>
            <p:nvSpPr>
              <p:cNvPr id="36" name="Left-Right Arrow 35"/>
              <p:cNvSpPr/>
              <p:nvPr/>
            </p:nvSpPr>
            <p:spPr>
              <a:xfrm>
                <a:off x="4235064" y="3908362"/>
                <a:ext cx="912518" cy="357482"/>
              </a:xfrm>
              <a:prstGeom prst="leftRightArrow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9" name="Group 48"/>
          <p:cNvGrpSpPr/>
          <p:nvPr/>
        </p:nvGrpSpPr>
        <p:grpSpPr>
          <a:xfrm>
            <a:off x="879720" y="5251203"/>
            <a:ext cx="5795915" cy="1448797"/>
            <a:chOff x="879720" y="5251203"/>
            <a:chExt cx="5795915" cy="1448797"/>
          </a:xfrm>
        </p:grpSpPr>
        <p:sp>
          <p:nvSpPr>
            <p:cNvPr id="41" name="Rectangle 40"/>
            <p:cNvSpPr/>
            <p:nvPr/>
          </p:nvSpPr>
          <p:spPr>
            <a:xfrm>
              <a:off x="909024" y="5251203"/>
              <a:ext cx="5737307" cy="14487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879720" y="5254449"/>
              <a:ext cx="5795915" cy="1442304"/>
              <a:chOff x="865016" y="5258436"/>
              <a:chExt cx="5795915" cy="1442304"/>
            </a:xfrm>
          </p:grpSpPr>
          <p:grpSp>
            <p:nvGrpSpPr>
              <p:cNvPr id="26" name="Group 25"/>
              <p:cNvGrpSpPr/>
              <p:nvPr/>
            </p:nvGrpSpPr>
            <p:grpSpPr>
              <a:xfrm>
                <a:off x="865016" y="5258436"/>
                <a:ext cx="3145073" cy="1442304"/>
                <a:chOff x="780350" y="4409103"/>
                <a:chExt cx="3145073" cy="1442304"/>
              </a:xfrm>
            </p:grpSpPr>
            <p:pic>
              <p:nvPicPr>
                <p:cNvPr id="20" name="Picture 19" descr="Captura de Tela 2018-08-17 às 11.11.21.png"/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sharpenSoften amount="25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7100" t="69155" r="24619" b="10095"/>
                <a:stretch/>
              </p:blipFill>
              <p:spPr>
                <a:xfrm>
                  <a:off x="780350" y="4409103"/>
                  <a:ext cx="3145073" cy="1442304"/>
                </a:xfrm>
                <a:prstGeom prst="rect">
                  <a:avLst/>
                </a:prstGeom>
              </p:spPr>
            </p:pic>
            <p:sp>
              <p:nvSpPr>
                <p:cNvPr id="23" name="Rectangle 22"/>
                <p:cNvSpPr/>
                <p:nvPr/>
              </p:nvSpPr>
              <p:spPr>
                <a:xfrm>
                  <a:off x="917061" y="4445876"/>
                  <a:ext cx="404519" cy="21637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31" name="Picture 30" descr="Captura de Tela 2018-08-17 às 11.14.42.png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564" t="45476" r="50492" b="45990"/>
              <a:stretch/>
            </p:blipFill>
            <p:spPr>
              <a:xfrm>
                <a:off x="5363355" y="5481264"/>
                <a:ext cx="1297576" cy="996649"/>
              </a:xfrm>
              <a:prstGeom prst="rect">
                <a:avLst/>
              </a:prstGeom>
            </p:spPr>
          </p:pic>
          <p:sp>
            <p:nvSpPr>
              <p:cNvPr id="37" name="Left-Right Arrow 36"/>
              <p:cNvSpPr/>
              <p:nvPr/>
            </p:nvSpPr>
            <p:spPr>
              <a:xfrm>
                <a:off x="4230463" y="5800847"/>
                <a:ext cx="912518" cy="357482"/>
              </a:xfrm>
              <a:prstGeom prst="leftRightArrow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173539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799628" y="2011999"/>
            <a:ext cx="6965452" cy="1908172"/>
            <a:chOff x="799628" y="2011999"/>
            <a:chExt cx="6965452" cy="1908172"/>
          </a:xfrm>
        </p:grpSpPr>
        <p:sp>
          <p:nvSpPr>
            <p:cNvPr id="13" name="Rectangle 12"/>
            <p:cNvSpPr/>
            <p:nvPr/>
          </p:nvSpPr>
          <p:spPr>
            <a:xfrm>
              <a:off x="857941" y="2011999"/>
              <a:ext cx="6848826" cy="19081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799628" y="2054426"/>
              <a:ext cx="6965452" cy="1823319"/>
              <a:chOff x="799628" y="2034583"/>
              <a:chExt cx="6965452" cy="1823319"/>
            </a:xfrm>
          </p:grpSpPr>
          <p:pic>
            <p:nvPicPr>
              <p:cNvPr id="8" name="Picture 7" descr="Captura de Tela 2018-08-17 às 11.11.50.png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9314" t="39111" r="26230" b="44304"/>
              <a:stretch/>
            </p:blipFill>
            <p:spPr>
              <a:xfrm>
                <a:off x="4537528" y="2489903"/>
                <a:ext cx="3227552" cy="1367999"/>
              </a:xfrm>
              <a:prstGeom prst="rect">
                <a:avLst/>
              </a:prstGeom>
            </p:spPr>
          </p:pic>
          <p:pic>
            <p:nvPicPr>
              <p:cNvPr id="9" name="Picture 8" descr="Captura de Tela 2018-08-17 às 11.11.53.png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9486" t="43169" r="26235" b="41358"/>
              <a:stretch/>
            </p:blipFill>
            <p:spPr>
              <a:xfrm>
                <a:off x="799628" y="2489902"/>
                <a:ext cx="3434552" cy="1368000"/>
              </a:xfrm>
              <a:prstGeom prst="rect">
                <a:avLst/>
              </a:prstGeom>
            </p:spPr>
          </p:pic>
          <p:sp>
            <p:nvSpPr>
              <p:cNvPr id="10" name="TextBox 9"/>
              <p:cNvSpPr txBox="1"/>
              <p:nvPr/>
            </p:nvSpPr>
            <p:spPr>
              <a:xfrm>
                <a:off x="1815368" y="2034583"/>
                <a:ext cx="14030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 dirty="0" smtClean="0">
                    <a:latin typeface="Times New Roman"/>
                    <a:cs typeface="Times New Roman"/>
                  </a:rPr>
                  <a:t>SEMI-JOIN</a:t>
                </a:r>
                <a:endParaRPr lang="en-US" b="1" dirty="0">
                  <a:latin typeface="Times New Roman"/>
                  <a:cs typeface="Times New Roman"/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5456192" y="2034583"/>
                <a:ext cx="13902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 dirty="0" smtClean="0">
                    <a:latin typeface="Times New Roman"/>
                    <a:cs typeface="Times New Roman"/>
                  </a:rPr>
                  <a:t>ANTI-JOIN</a:t>
                </a:r>
                <a:endParaRPr lang="en-US" b="1" dirty="0">
                  <a:latin typeface="Times New Roman"/>
                  <a:cs typeface="Times New Roman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13843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296</Words>
  <Application>Microsoft Macintosh PowerPoint</Application>
  <PresentationFormat>On-screen Show (4:3)</PresentationFormat>
  <Paragraphs>236</Paragraphs>
  <Slides>8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Nicholas Marino</dc:creator>
  <cp:lastModifiedBy>Nicholas Marino</cp:lastModifiedBy>
  <cp:revision>15</cp:revision>
  <dcterms:created xsi:type="dcterms:W3CDTF">2018-08-15T16:35:28Z</dcterms:created>
  <dcterms:modified xsi:type="dcterms:W3CDTF">2018-08-17T14:42:01Z</dcterms:modified>
</cp:coreProperties>
</file>

<file path=docProps/thumbnail.jpeg>
</file>